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4" r:id="rId4"/>
    <p:sldId id="266" r:id="rId5"/>
    <p:sldId id="267" r:id="rId6"/>
    <p:sldId id="268" r:id="rId7"/>
    <p:sldId id="269" r:id="rId8"/>
    <p:sldId id="273" r:id="rId9"/>
    <p:sldId id="25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66"/>
    <p:restoredTop sz="96208"/>
  </p:normalViewPr>
  <p:slideViewPr>
    <p:cSldViewPr snapToGrid="0">
      <p:cViewPr varScale="1">
        <p:scale>
          <a:sx n="104" d="100"/>
          <a:sy n="104" d="100"/>
        </p:scale>
        <p:origin x="2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8E0D9-2080-F54F-9BB8-039B4D8FB788}" type="datetimeFigureOut">
              <a:rPr lang="en-AU" smtClean="0"/>
              <a:t>5/7/24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A28BD-0743-7746-8242-030D5016595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5137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A28BD-0743-7746-8242-030D5016595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34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C9AB-D0BE-D38D-3C87-007B9DEC4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A0A1D-1016-7EF2-8EB9-47BFA24F5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3AFCE-F26E-135F-09CD-246CF956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3A50-0465-E5F4-9A54-19ED3C79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E8E10-B174-4717-5398-005747F8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876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ADB1-8EE4-3AF6-00A0-88C2CED8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6178C-B5DA-F7AF-FEB9-BA4FD8CA4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68F0C-3AC8-83D9-6456-A66EBDFD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581B-CC42-F596-4B11-D47CFB85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6AE07-72AB-5E51-CCC8-49356CC0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7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99BD2B-74A4-7AFE-A02D-C91978EF0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AA4D7-CAA3-0367-4916-1D501DE38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9CCF4-B026-7E84-B12F-069A693C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C4F30-6792-77FA-F9F1-1A6C75CC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32C31-01D2-C3F2-BB1D-6E05575F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368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950BB-DEC7-FF22-C347-FB10E5ED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A7037-8B67-E7BA-ADDE-62754ADDB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BDC3B-28A4-F123-55FE-0DB71FD8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25361-E680-6A10-D165-29348395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8F50D-F486-3262-4374-3FDD8D13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668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36FB-0762-72AC-8A58-E4D63005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F8AC5-DD3A-DF99-3E19-497E0ADD1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50302-B97D-1FA4-8533-E7BA684C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8CF25-5610-563A-23D6-CBDD5149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05031-6DAE-0706-C5B1-EF4FFC33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272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F370-36C5-7C32-8CC5-40E8C811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4578-14F7-14AF-8FA4-ED48372EE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BCAD5-C065-7570-5A56-223A4B411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BEA8A-4109-A3EA-C2B0-4EB480F6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D03B9-2B7E-E815-180A-3B5D24D1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4AB8F-CCD3-DEB8-7829-9BD600C7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103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9B11-01AB-7DDA-A47A-048DFF54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EDB25-6AFA-C161-60B6-2DADD59F3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41D3B-DE98-BF2D-E834-B807B73BA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C4CCF-D995-3AC3-19A3-50944E25A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8AAF7-F718-43D7-F4C5-EAA1FAAD8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07F18E-F433-4CBA-F622-FCE86121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9AC06-4783-042C-D6B2-CC5ACCF9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BEE85B-B826-232A-FD8E-AB22B50BD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180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7741-FB2C-88FE-97A8-B51CCC92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160E9B-312E-BA48-9A66-4BECC36A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5A596-CA64-F725-1205-BCCC34E2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31E4C-4352-1E4E-17F0-829F3EAB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820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CB6FC-179E-1ED6-DF20-88F8BB79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CBAFC-E7E5-C43F-6EF3-37CEE5CE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4161-DE02-F03F-F84A-DF0DF9C0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46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5AF9-2004-980E-F943-89085A57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6279B-BB43-0A1C-7A3E-984779BA9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5152E-3451-3C2F-FF56-FD27A5651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CFA92-483F-C785-1615-512D3D03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554ED-94EB-BDD9-3E0B-DF8B717B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10D8D-B84F-FE76-FB38-A37B5B2E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180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7BED-145A-2879-7B70-A6753A27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54248-FA5E-0C55-71F4-66016F74E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75C3C-48E6-2DA2-C760-EDD4E130E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99C84-42AF-CCF9-8E2E-03DF60A4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9AA45-7E00-8CDE-CE08-D86E3904B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AB22A-3A5E-5EDC-0F0A-83BAFC45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940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0FADB-F355-B3E1-C3D1-43047788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ECD41-3A4E-E300-D366-F15B5D761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7715-0903-99BA-4ECC-DAC3590F4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91A0F-FF97-CD4F-BD41-C31616E69614}" type="datetimeFigureOut">
              <a:rPr lang="en-AU" smtClean="0"/>
              <a:t>5/7/24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5005A-1631-3A43-55B8-AB87C7516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40105-D1CB-2368-7AE6-527203575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AD64-EFFF-2448-945C-D733EE5D440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150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dss4.org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D6cOMpJlZU?si=qtQWEcOOjv98UH_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08LBltePDZw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659C6F-A29D-4D83-86DA-5B028973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arge telescope on a deck&#10;&#10;Description automatically generated">
            <a:extLst>
              <a:ext uri="{FF2B5EF4-FFF2-40B4-BE49-F238E27FC236}">
                <a16:creationId xmlns:a16="http://schemas.microsoft.com/office/drawing/2014/main" id="{8AA20C6C-EEB0-57F3-5D93-9458C479F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2" r="-2" b="-2"/>
          <a:stretch/>
        </p:blipFill>
        <p:spPr>
          <a:xfrm>
            <a:off x="4472902" y="18"/>
            <a:ext cx="4049486" cy="3681383"/>
          </a:xfrm>
          <a:prstGeom prst="rect">
            <a:avLst/>
          </a:prstGeom>
        </p:spPr>
      </p:pic>
      <p:pic>
        <p:nvPicPr>
          <p:cNvPr id="10" name="Picture 9" descr="A close-up of a machine&#10;&#10;Description automatically generated">
            <a:extLst>
              <a:ext uri="{FF2B5EF4-FFF2-40B4-BE49-F238E27FC236}">
                <a16:creationId xmlns:a16="http://schemas.microsoft.com/office/drawing/2014/main" id="{7E734923-9DA3-9D3D-37B8-DA62C5445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0102" r="-1" b="18099"/>
          <a:stretch/>
        </p:blipFill>
        <p:spPr>
          <a:xfrm>
            <a:off x="8522390" y="-7"/>
            <a:ext cx="3669610" cy="3681406"/>
          </a:xfrm>
          <a:prstGeom prst="rect">
            <a:avLst/>
          </a:prstGeom>
        </p:spPr>
      </p:pic>
      <p:pic>
        <p:nvPicPr>
          <p:cNvPr id="5" name="Picture 4" descr="A galaxy with stars and clouds&#10;&#10;Description automatically generated with medium confidence">
            <a:extLst>
              <a:ext uri="{FF2B5EF4-FFF2-40B4-BE49-F238E27FC236}">
                <a16:creationId xmlns:a16="http://schemas.microsoft.com/office/drawing/2014/main" id="{1CB6E320-AA59-32ED-20B8-03BC9436FF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25852"/>
          <a:stretch/>
        </p:blipFill>
        <p:spPr>
          <a:xfrm>
            <a:off x="4472902" y="3681405"/>
            <a:ext cx="7719098" cy="31765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68550-B84C-ECBD-96E1-BD79B2F77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368" y="750083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Sloan Digital Sky Survey: </a:t>
            </a:r>
            <a:br>
              <a:rPr lang="en-AU" sz="4000" b="1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AU" sz="4000" b="1" dirty="0">
                <a:solidFill>
                  <a:schemeClr val="bg1"/>
                </a:solidFill>
                <a:latin typeface="Book Antiqua" panose="02040602050305030304" pitchFamily="18" charset="0"/>
              </a:rPr>
              <a:t>Stellar Classification</a:t>
            </a:r>
          </a:p>
          <a:p>
            <a:pPr algn="l"/>
            <a:endParaRPr lang="en-AU" sz="24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ECA99-5D55-19A1-3415-0484DC914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AU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Mini Project 2 –Supervised Learning</a:t>
            </a:r>
          </a:p>
          <a:p>
            <a:pPr algn="l"/>
            <a:r>
              <a:rPr lang="en-AU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Jeremy Roscoe</a:t>
            </a:r>
          </a:p>
          <a:p>
            <a:pPr algn="l"/>
            <a:r>
              <a:rPr lang="en-AU" sz="1400" b="1" dirty="0">
                <a:solidFill>
                  <a:schemeClr val="bg1"/>
                </a:solidFill>
                <a:latin typeface="Book Antiqua" panose="02040602050305030304" pitchFamily="18" charset="0"/>
              </a:rPr>
              <a:t>July 2024</a:t>
            </a:r>
            <a:endParaRPr lang="en-AU" sz="14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52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oy figurine of a person in a garment and a baby yoda&#10;&#10;Description automatically generated">
            <a:extLst>
              <a:ext uri="{FF2B5EF4-FFF2-40B4-BE49-F238E27FC236}">
                <a16:creationId xmlns:a16="http://schemas.microsoft.com/office/drawing/2014/main" id="{D53B1F36-09E6-C57E-3A84-E07126A6F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0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4" name="Picture 3" descr="A person standing next to a table with a city model&#10;&#10;Description automatically generated">
            <a:extLst>
              <a:ext uri="{FF2B5EF4-FFF2-40B4-BE49-F238E27FC236}">
                <a16:creationId xmlns:a16="http://schemas.microsoft.com/office/drawing/2014/main" id="{724CCE12-E3FC-6B4C-3970-5C3AC1BB8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" r="3624" b="-2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Picture 1" descr="A white car model in a workshop&#10;&#10;Description automatically generated">
            <a:extLst>
              <a:ext uri="{FF2B5EF4-FFF2-40B4-BE49-F238E27FC236}">
                <a16:creationId xmlns:a16="http://schemas.microsoft.com/office/drawing/2014/main" id="{A4FDE60D-269D-EE02-8055-340D98905E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03" r="3" b="516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E83A56-1B9F-1259-291B-14FB6FFEA2AE}"/>
              </a:ext>
            </a:extLst>
          </p:cNvPr>
          <p:cNvSpPr txBox="1"/>
          <p:nvPr/>
        </p:nvSpPr>
        <p:spPr>
          <a:xfrm>
            <a:off x="1047647" y="1846351"/>
            <a:ext cx="5396364" cy="584775"/>
          </a:xfrm>
          <a:prstGeom prst="rect">
            <a:avLst/>
          </a:prstGeom>
          <a:solidFill>
            <a:schemeClr val="bg1">
              <a:alpha val="49945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3200" b="1" dirty="0"/>
              <a:t>Models used for classification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8EF8E9-F2B5-D495-BE8A-9A0E5E1028A2}"/>
              </a:ext>
            </a:extLst>
          </p:cNvPr>
          <p:cNvSpPr txBox="1"/>
          <p:nvPr/>
        </p:nvSpPr>
        <p:spPr>
          <a:xfrm>
            <a:off x="1331493" y="3162284"/>
            <a:ext cx="4836696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Logistic Regression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Decision Tree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Random Forest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err="1"/>
              <a:t>AdaBoosted</a:t>
            </a:r>
            <a:r>
              <a:rPr lang="en-AU" sz="2400" dirty="0"/>
              <a:t> Gaussian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err="1"/>
              <a:t>AdaBoosted</a:t>
            </a:r>
            <a:r>
              <a:rPr lang="en-AU" sz="2400" dirty="0"/>
              <a:t>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Light Gradient Boosting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17169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stacked bar chart&#10;&#10;Description automatically generated">
            <a:extLst>
              <a:ext uri="{FF2B5EF4-FFF2-40B4-BE49-F238E27FC236}">
                <a16:creationId xmlns:a16="http://schemas.microsoft.com/office/drawing/2014/main" id="{6DB3E310-06BC-B910-7080-EAFE8B6C1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247" y="797466"/>
            <a:ext cx="7281779" cy="5263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63C1A-57D1-9CAB-376C-83B3474880C3}"/>
              </a:ext>
            </a:extLst>
          </p:cNvPr>
          <p:cNvSpPr txBox="1"/>
          <p:nvPr/>
        </p:nvSpPr>
        <p:spPr>
          <a:xfrm>
            <a:off x="304800" y="481263"/>
            <a:ext cx="354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Insights: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3589F-072F-42F7-665F-A9DC1560C30E}"/>
              </a:ext>
            </a:extLst>
          </p:cNvPr>
          <p:cNvSpPr txBox="1"/>
          <p:nvPr/>
        </p:nvSpPr>
        <p:spPr>
          <a:xfrm>
            <a:off x="304799" y="1251284"/>
            <a:ext cx="37698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Highest  Accuracy: Stacked model 97.74% (test) 99.98% (train)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Stellar bodies can be classified to a high degree of accuracy from spectrographic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Worst Accuracy: </a:t>
            </a:r>
            <a:r>
              <a:rPr lang="en-AU" dirty="0" err="1">
                <a:solidFill>
                  <a:schemeClr val="bg1"/>
                </a:solidFill>
              </a:rPr>
              <a:t>Adaboosted</a:t>
            </a:r>
            <a:r>
              <a:rPr lang="en-AU" dirty="0">
                <a:solidFill>
                  <a:schemeClr val="bg1"/>
                </a:solidFill>
              </a:rPr>
              <a:t> Gaussian Naïve Bayes </a:t>
            </a: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70.37% (test) 70.02% (train)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Log transformed red-shift is always the least important top feature so contains a lot of the info of the other variables and a bit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Many optimised models can have high accuracy (~94%) even when trained on small proportions of the dataset (&lt;0.5%)</a:t>
            </a:r>
            <a:br>
              <a:rPr lang="en-AU" dirty="0">
                <a:solidFill>
                  <a:schemeClr val="bg1"/>
                </a:solidFill>
              </a:rPr>
            </a:b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6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sitting on a hill looking at stars&#10;&#10;Description automatically generated">
            <a:extLst>
              <a:ext uri="{FF2B5EF4-FFF2-40B4-BE49-F238E27FC236}">
                <a16:creationId xmlns:a16="http://schemas.microsoft.com/office/drawing/2014/main" id="{1ABE4471-C48F-73DB-A090-8D1C925BF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8000"/>
          </a:blip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95376-8588-276C-9216-40469D72C602}"/>
              </a:ext>
            </a:extLst>
          </p:cNvPr>
          <p:cNvSpPr txBox="1"/>
          <p:nvPr/>
        </p:nvSpPr>
        <p:spPr>
          <a:xfrm>
            <a:off x="850233" y="726927"/>
            <a:ext cx="3882190" cy="584775"/>
          </a:xfrm>
          <a:prstGeom prst="rect">
            <a:avLst/>
          </a:prstGeom>
          <a:solidFill>
            <a:schemeClr val="bg1">
              <a:alpha val="65215"/>
            </a:schemeClr>
          </a:solidFill>
          <a:effectLst>
            <a:softEdge rad="57199"/>
          </a:effectLst>
        </p:spPr>
        <p:txBody>
          <a:bodyPr wrap="square" rtlCol="0">
            <a:spAutoFit/>
          </a:bodyPr>
          <a:lstStyle/>
          <a:p>
            <a:r>
              <a:rPr lang="en-AU" sz="3200" b="1" dirty="0"/>
              <a:t>Growth &amp; Next Steps: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DE85B-1147-E73D-4BF0-CB4C75DBD630}"/>
              </a:ext>
            </a:extLst>
          </p:cNvPr>
          <p:cNvSpPr txBox="1"/>
          <p:nvPr/>
        </p:nvSpPr>
        <p:spPr>
          <a:xfrm>
            <a:off x="850233" y="2037347"/>
            <a:ext cx="10170694" cy="3724096"/>
          </a:xfrm>
          <a:prstGeom prst="rect">
            <a:avLst/>
          </a:prstGeom>
          <a:solidFill>
            <a:schemeClr val="bg1">
              <a:alpha val="65000"/>
            </a:schemeClr>
          </a:solidFill>
          <a:effectLst>
            <a:softEdge rad="70395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Utilise GPU and cloud processing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Investigate increasing randomness in base models for 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Perform statistical analyses of feature importance for each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Perform exploratory analysis of training set size on predictive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Perform statistical analysis on model improvement due to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Utilise the </a:t>
            </a:r>
            <a:r>
              <a:rPr lang="en-AU" sz="2000" dirty="0" err="1"/>
              <a:t>sdsspy.util.photoid_extract</a:t>
            </a:r>
            <a:r>
              <a:rPr lang="en-AU" sz="2000" dirty="0"/>
              <a:t>() function to get meaningful data from the ID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Acquire data direct from SDSS source in raw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Look at distribution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Combine northern and southern hemisphere data into a complete night sky mapping and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FBFDF-3FA8-7BA0-D9DF-D6CBDBF95796}"/>
              </a:ext>
            </a:extLst>
          </p:cNvPr>
          <p:cNvSpPr txBox="1"/>
          <p:nvPr/>
        </p:nvSpPr>
        <p:spPr>
          <a:xfrm>
            <a:off x="10274969" y="6179312"/>
            <a:ext cx="1275347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softEdge rad="61366"/>
          </a:effectLst>
        </p:spPr>
        <p:txBody>
          <a:bodyPr wrap="square" rtlCol="0">
            <a:spAutoFit/>
          </a:bodyPr>
          <a:lstStyle/>
          <a:p>
            <a:r>
              <a:rPr lang="en-AU" sz="2000" b="1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78718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with stars and clouds&#10;&#10;Description automatically generated with medium confidence">
            <a:extLst>
              <a:ext uri="{FF2B5EF4-FFF2-40B4-BE49-F238E27FC236}">
                <a16:creationId xmlns:a16="http://schemas.microsoft.com/office/drawing/2014/main" id="{16C70E9A-8B77-5A93-3E66-E87C9D1C4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8" r="398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A large telescope on top of a building&#10;&#10;Description automatically generated">
            <a:extLst>
              <a:ext uri="{FF2B5EF4-FFF2-40B4-BE49-F238E27FC236}">
                <a16:creationId xmlns:a16="http://schemas.microsoft.com/office/drawing/2014/main" id="{9B50C269-8F37-0A6B-82E4-E64AB23BD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" r="2" b="12934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13" name="Picture 12" descr="A person holding a circular object with many small dots&#10;&#10;Description automatically generated">
            <a:extLst>
              <a:ext uri="{FF2B5EF4-FFF2-40B4-BE49-F238E27FC236}">
                <a16:creationId xmlns:a16="http://schemas.microsoft.com/office/drawing/2014/main" id="{47803265-CF9D-1665-DB2A-52EF65BAE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50" r="2" b="302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EB63B-0713-AD91-69F0-41FF8FE5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AU" sz="2800"/>
              <a:t>What Is SDSS?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F560E-45D6-E28D-EB41-ECAAA30B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en-AU" sz="1700" dirty="0"/>
              <a:t>A survey of bright objects in Northern hemisphere night sky from Apache, NM</a:t>
            </a:r>
          </a:p>
          <a:p>
            <a:r>
              <a:rPr lang="en-AU" sz="1700" dirty="0"/>
              <a:t>Combines 2.5m telescope with an imaging camera and a spectrograph </a:t>
            </a:r>
          </a:p>
          <a:p>
            <a:r>
              <a:rPr lang="en-AU" sz="1700" dirty="0"/>
              <a:t>Uses a large field of view with drilled aluminium plates centred on bright objects </a:t>
            </a:r>
          </a:p>
          <a:p>
            <a:r>
              <a:rPr lang="en-AU" sz="1700" dirty="0"/>
              <a:t>Covers about 10,000 square degrees</a:t>
            </a:r>
          </a:p>
        </p:txBody>
      </p:sp>
      <p:pic>
        <p:nvPicPr>
          <p:cNvPr id="7" name="Picture 6" descr="A collage of images of stars and galaxies&#10;&#10;Description automatically generated">
            <a:extLst>
              <a:ext uri="{FF2B5EF4-FFF2-40B4-BE49-F238E27FC236}">
                <a16:creationId xmlns:a16="http://schemas.microsoft.com/office/drawing/2014/main" id="{CC06E9BC-179E-8226-13CA-544832CBB0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2" r="-1" b="-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9CF0A1-48B5-BA6C-8E59-50E9E4112D14}"/>
              </a:ext>
            </a:extLst>
          </p:cNvPr>
          <p:cNvSpPr txBox="1"/>
          <p:nvPr/>
        </p:nvSpPr>
        <p:spPr>
          <a:xfrm>
            <a:off x="438912" y="6063916"/>
            <a:ext cx="30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6"/>
              </a:rPr>
              <a:t>https://www.sdss4.org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954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machine&#10;&#10;Description automatically generated">
            <a:extLst>
              <a:ext uri="{FF2B5EF4-FFF2-40B4-BE49-F238E27FC236}">
                <a16:creationId xmlns:a16="http://schemas.microsoft.com/office/drawing/2014/main" id="{C775A8CB-C67D-1B15-F23F-698135307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4" b="1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 descr="A graph of a graph showing the different colors of the spectrum&#10;&#10;Description automatically generated">
            <a:extLst>
              <a:ext uri="{FF2B5EF4-FFF2-40B4-BE49-F238E27FC236}">
                <a16:creationId xmlns:a16="http://schemas.microsoft.com/office/drawing/2014/main" id="{C7A3BFD0-F9BD-F512-12C8-4E6065866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4" name="Picture 13" descr="A red string of lights&#10;&#10;Description automatically generated with medium confidence">
            <a:extLst>
              <a:ext uri="{FF2B5EF4-FFF2-40B4-BE49-F238E27FC236}">
                <a16:creationId xmlns:a16="http://schemas.microsoft.com/office/drawing/2014/main" id="{7DF4C3BE-4C99-DF4D-BB47-C47EC884F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07" r="15986" b="1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EB63B-0713-AD91-69F0-41FF8FE5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What Is SDSS?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F560E-45D6-E28D-EB41-ECAAA30B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kern="1200" dirty="0">
                <a:latin typeface="+mn-lt"/>
                <a:ea typeface="+mn-ea"/>
                <a:cs typeface="+mn-cs"/>
              </a:rPr>
              <a:t>Uses 5 distinct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colour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range filters: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u,g,r,i,z</a:t>
            </a:r>
            <a:endParaRPr lang="en-US" sz="1700" kern="1200" dirty="0">
              <a:latin typeface="+mn-lt"/>
              <a:ea typeface="+mn-ea"/>
              <a:cs typeface="+mn-cs"/>
            </a:endParaRPr>
          </a:p>
          <a:p>
            <a:r>
              <a:rPr lang="en-US" sz="1700" dirty="0"/>
              <a:t>Slowly reads spectroscopic data as it drifts in circular arcs</a:t>
            </a:r>
          </a:p>
          <a:p>
            <a:r>
              <a:rPr lang="en-US" sz="1700" kern="1200" dirty="0">
                <a:latin typeface="+mn-lt"/>
                <a:ea typeface="+mn-ea"/>
                <a:cs typeface="+mn-cs"/>
              </a:rPr>
              <a:t>Has individual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fibres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centered on bright points</a:t>
            </a:r>
          </a:p>
        </p:txBody>
      </p:sp>
    </p:spTree>
    <p:extLst>
      <p:ext uri="{BB962C8B-B14F-4D97-AF65-F5344CB8AC3E}">
        <p14:creationId xmlns:p14="http://schemas.microsoft.com/office/powerpoint/2010/main" val="95271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4E0D3-8205-DCAE-4414-B1E071D7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AU" sz="3600" dirty="0"/>
              <a:t>What is this used for?</a:t>
            </a:r>
            <a:endParaRPr lang="en-US" sz="3400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21BB4-2C06-542C-C385-B43A0ADBE723}"/>
              </a:ext>
            </a:extLst>
          </p:cNvPr>
          <p:cNvSpPr txBox="1"/>
          <p:nvPr/>
        </p:nvSpPr>
        <p:spPr>
          <a:xfrm>
            <a:off x="640080" y="2872899"/>
            <a:ext cx="4243589" cy="2572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Creating 3D maps of the observable universe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Understanding the formation and structure of our universe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pic>
        <p:nvPicPr>
          <p:cNvPr id="8" name="Content Placeholder 7" descr="A galaxy with stars and clouds&#10;&#10;Description automatically generated with medium confidence">
            <a:extLst>
              <a:ext uri="{FF2B5EF4-FFF2-40B4-BE49-F238E27FC236}">
                <a16:creationId xmlns:a16="http://schemas.microsoft.com/office/drawing/2014/main" id="{6EB353F2-29D0-C21C-C107-47BEF47CB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45" r="1318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E0F008-B8EF-A25F-0FE8-0C6E6E8CD142}"/>
              </a:ext>
            </a:extLst>
          </p:cNvPr>
          <p:cNvSpPr txBox="1"/>
          <p:nvPr/>
        </p:nvSpPr>
        <p:spPr>
          <a:xfrm>
            <a:off x="823238" y="5445332"/>
            <a:ext cx="310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SDSS - Mapping the universe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51AC8-F320-6AA2-B7B8-508E12677204}"/>
              </a:ext>
            </a:extLst>
          </p:cNvPr>
          <p:cNvSpPr txBox="1"/>
          <p:nvPr/>
        </p:nvSpPr>
        <p:spPr>
          <a:xfrm>
            <a:off x="823238" y="5967000"/>
            <a:ext cx="317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A flight through the universe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7F0CF-57E3-91F7-68AE-429BF06C808C}"/>
              </a:ext>
            </a:extLst>
          </p:cNvPr>
          <p:cNvSpPr txBox="1"/>
          <p:nvPr/>
        </p:nvSpPr>
        <p:spPr>
          <a:xfrm>
            <a:off x="7058527" y="3208421"/>
            <a:ext cx="5005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tx1">
                    <a:lumMod val="50000"/>
                    <a:lumOff val="50000"/>
                    <a:alpha val="32004"/>
                  </a:schemeClr>
                </a:solidFill>
              </a:rPr>
              <a:t>What is the value?</a:t>
            </a:r>
          </a:p>
        </p:txBody>
      </p:sp>
    </p:spTree>
    <p:extLst>
      <p:ext uri="{BB962C8B-B14F-4D97-AF65-F5344CB8AC3E}">
        <p14:creationId xmlns:p14="http://schemas.microsoft.com/office/powerpoint/2010/main" val="2357565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4E0D3-8205-DCAE-4414-B1E071D7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/>
              <a:t>Now we have spectra for bright light sources… </a:t>
            </a:r>
            <a:br>
              <a:rPr lang="en-US" sz="3400" dirty="0"/>
            </a:br>
            <a:br>
              <a:rPr lang="en-US" sz="3400" dirty="0"/>
            </a:br>
            <a:r>
              <a:rPr lang="en-US" sz="3400" dirty="0"/>
              <a:t>What are they?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21BB4-2C06-542C-C385-B43A0ADBE72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Stars</a:t>
            </a:r>
            <a:r>
              <a:rPr lang="en-US" sz="2200" dirty="0"/>
              <a:t> from our local cluster or even the Milky Way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Galaxies</a:t>
            </a:r>
            <a:r>
              <a:rPr lang="en-US" sz="2200" dirty="0"/>
              <a:t> of varying shapes, sizes and distances from us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Quasars</a:t>
            </a:r>
            <a:r>
              <a:rPr lang="en-US" sz="2200" dirty="0"/>
              <a:t>, the brightest objects in our universe, from early in our universe’s formation.</a:t>
            </a:r>
          </a:p>
        </p:txBody>
      </p:sp>
      <p:pic>
        <p:nvPicPr>
          <p:cNvPr id="8" name="Content Placeholder 7" descr="A galaxy with stars and clouds&#10;&#10;Description automatically generated with medium confidence">
            <a:extLst>
              <a:ext uri="{FF2B5EF4-FFF2-40B4-BE49-F238E27FC236}">
                <a16:creationId xmlns:a16="http://schemas.microsoft.com/office/drawing/2014/main" id="{6EB353F2-29D0-C21C-C107-47BEF47CB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45" r="13187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BEA058-3BF8-53C1-44FD-D5B13873B8A7}"/>
              </a:ext>
            </a:extLst>
          </p:cNvPr>
          <p:cNvSpPr txBox="1"/>
          <p:nvPr/>
        </p:nvSpPr>
        <p:spPr>
          <a:xfrm>
            <a:off x="6593306" y="3429000"/>
            <a:ext cx="5455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tx1">
                    <a:lumMod val="50000"/>
                    <a:lumOff val="50000"/>
                    <a:alpha val="32004"/>
                  </a:schemeClr>
                </a:solidFill>
              </a:rPr>
              <a:t>What is the problem?</a:t>
            </a:r>
          </a:p>
        </p:txBody>
      </p:sp>
    </p:spTree>
    <p:extLst>
      <p:ext uri="{BB962C8B-B14F-4D97-AF65-F5344CB8AC3E}">
        <p14:creationId xmlns:p14="http://schemas.microsoft.com/office/powerpoint/2010/main" val="383954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hands holding cleaning supplies&#10;&#10;Description automatically generated">
            <a:extLst>
              <a:ext uri="{FF2B5EF4-FFF2-40B4-BE49-F238E27FC236}">
                <a16:creationId xmlns:a16="http://schemas.microsoft.com/office/drawing/2014/main" id="{34838C77-FD9D-0998-BED6-745FE9C08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95" y="53788"/>
            <a:ext cx="11951368" cy="67504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0EBEC2-3E5A-3753-86A5-034C847A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738" y="393905"/>
            <a:ext cx="2739367" cy="1325563"/>
          </a:xfrm>
          <a:solidFill>
            <a:schemeClr val="bg1">
              <a:alpha val="65000"/>
            </a:schemeClr>
          </a:solidFill>
        </p:spPr>
        <p:txBody>
          <a:bodyPr/>
          <a:lstStyle/>
          <a:p>
            <a:r>
              <a:rPr lang="en-AU" sz="3200" b="1" dirty="0"/>
              <a:t>Data Cleaning-</a:t>
            </a:r>
            <a:br>
              <a:rPr lang="en-AU" dirty="0"/>
            </a:br>
            <a:r>
              <a:rPr lang="en-AU" sz="2000" dirty="0"/>
              <a:t>What does the raw data look like?</a:t>
            </a:r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CC37F8DC-5F65-9661-93E6-9D765482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669" y="280892"/>
            <a:ext cx="6188644" cy="160249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D02A67F3-F739-E475-5AEC-CAAD6485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91" y="1936537"/>
            <a:ext cx="6121378" cy="16044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BDCB2056-8525-A4B1-3555-DF49C7609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91" y="5245984"/>
            <a:ext cx="6188644" cy="155822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A029627F-C579-A35B-0EED-F20D0E26E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669" y="3588371"/>
            <a:ext cx="6188644" cy="160446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2D5E1E-AABF-9EE0-651A-359403BE0E34}"/>
              </a:ext>
            </a:extLst>
          </p:cNvPr>
          <p:cNvSpPr txBox="1"/>
          <p:nvPr/>
        </p:nvSpPr>
        <p:spPr>
          <a:xfrm>
            <a:off x="7706706" y="2552832"/>
            <a:ext cx="2999873" cy="40011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100,000 Observations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8BDD5-6424-ED6E-C951-784D4EB1C408}"/>
              </a:ext>
            </a:extLst>
          </p:cNvPr>
          <p:cNvSpPr txBox="1"/>
          <p:nvPr/>
        </p:nvSpPr>
        <p:spPr>
          <a:xfrm>
            <a:off x="1363545" y="4208191"/>
            <a:ext cx="1909043" cy="400110"/>
          </a:xfrm>
          <a:prstGeom prst="rect">
            <a:avLst/>
          </a:prstGeom>
          <a:solidFill>
            <a:schemeClr val="bg1">
              <a:alpha val="64781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18 Attributes</a:t>
            </a:r>
          </a:p>
        </p:txBody>
      </p:sp>
    </p:spTree>
    <p:extLst>
      <p:ext uri="{BB962C8B-B14F-4D97-AF65-F5344CB8AC3E}">
        <p14:creationId xmlns:p14="http://schemas.microsoft.com/office/powerpoint/2010/main" val="173405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BEC2-3E5A-3753-86A5-034C847A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992" y="365126"/>
            <a:ext cx="3509211" cy="741780"/>
          </a:xfrm>
        </p:spPr>
        <p:txBody>
          <a:bodyPr>
            <a:norm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Data Cleaning</a:t>
            </a:r>
          </a:p>
        </p:txBody>
      </p:sp>
      <p:pic>
        <p:nvPicPr>
          <p:cNvPr id="9" name="Picture 8" descr="A graph of two people&#10;&#10;Description automatically generated">
            <a:extLst>
              <a:ext uri="{FF2B5EF4-FFF2-40B4-BE49-F238E27FC236}">
                <a16:creationId xmlns:a16="http://schemas.microsoft.com/office/drawing/2014/main" id="{D6B86C62-DF83-2BC3-5FA5-21ABDB6A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45" y="2855495"/>
            <a:ext cx="4685133" cy="3678137"/>
          </a:xfrm>
          <a:prstGeom prst="rect">
            <a:avLst/>
          </a:prstGeom>
        </p:spPr>
      </p:pic>
      <p:pic>
        <p:nvPicPr>
          <p:cNvPr id="11" name="Picture 10" descr="A graph of a person in a blue shirt&#10;&#10;Description automatically generated">
            <a:extLst>
              <a:ext uri="{FF2B5EF4-FFF2-40B4-BE49-F238E27FC236}">
                <a16:creationId xmlns:a16="http://schemas.microsoft.com/office/drawing/2014/main" id="{B6419CCC-98A6-24E8-CA6F-226D2323A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45" y="365126"/>
            <a:ext cx="4685133" cy="2185925"/>
          </a:xfrm>
          <a:prstGeom prst="rect">
            <a:avLst/>
          </a:prstGeom>
        </p:spPr>
      </p:pic>
      <p:pic>
        <p:nvPicPr>
          <p:cNvPr id="8" name="Picture 7" descr="A graph of red and blue lines&#10;&#10;Description automatically generated">
            <a:extLst>
              <a:ext uri="{FF2B5EF4-FFF2-40B4-BE49-F238E27FC236}">
                <a16:creationId xmlns:a16="http://schemas.microsoft.com/office/drawing/2014/main" id="{A5D4F70E-1E32-A85F-0718-8D7F69B7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08" y="3364067"/>
            <a:ext cx="4689581" cy="31288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4306C-C147-40E8-F5E8-4C1908D32A2D}"/>
              </a:ext>
            </a:extLst>
          </p:cNvPr>
          <p:cNvSpPr txBox="1"/>
          <p:nvPr/>
        </p:nvSpPr>
        <p:spPr>
          <a:xfrm>
            <a:off x="1001992" y="1106906"/>
            <a:ext cx="5117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Varied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Multiple Overlapping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Extreme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Mixed Discrete &amp; Continuous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Bounded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Truncated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Encoded Variables</a:t>
            </a:r>
          </a:p>
        </p:txBody>
      </p:sp>
    </p:spTree>
    <p:extLst>
      <p:ext uri="{BB962C8B-B14F-4D97-AF65-F5344CB8AC3E}">
        <p14:creationId xmlns:p14="http://schemas.microsoft.com/office/powerpoint/2010/main" val="26691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BEC2-3E5A-3753-86A5-034C847A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13" y="970865"/>
            <a:ext cx="5065124" cy="1415548"/>
          </a:xfrm>
        </p:spPr>
        <p:txBody>
          <a:bodyPr>
            <a:noAutofit/>
          </a:bodyPr>
          <a:lstStyle/>
          <a:p>
            <a:r>
              <a:rPr lang="en-AU" sz="3200" b="1" dirty="0">
                <a:solidFill>
                  <a:schemeClr val="bg1"/>
                </a:solidFill>
              </a:rPr>
              <a:t>Cleaned Data Correlations</a:t>
            </a:r>
          </a:p>
        </p:txBody>
      </p:sp>
      <p:pic>
        <p:nvPicPr>
          <p:cNvPr id="16" name="Picture 15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A22091C2-A140-C7C6-B702-DCC3F981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057" y="365126"/>
            <a:ext cx="4951489" cy="2627026"/>
          </a:xfrm>
          <a:prstGeom prst="rect">
            <a:avLst/>
          </a:prstGeom>
        </p:spPr>
      </p:pic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7A55473A-FAC4-91F6-7E19-F67FF1F5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76" y="3224463"/>
            <a:ext cx="10079122" cy="32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3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ardrop 15">
            <a:extLst>
              <a:ext uri="{FF2B5EF4-FFF2-40B4-BE49-F238E27FC236}">
                <a16:creationId xmlns:a16="http://schemas.microsoft.com/office/drawing/2014/main" id="{C30992D8-DCE9-1865-228C-938E8702ED71}"/>
              </a:ext>
            </a:extLst>
          </p:cNvPr>
          <p:cNvSpPr/>
          <p:nvPr/>
        </p:nvSpPr>
        <p:spPr>
          <a:xfrm rot="2414102">
            <a:off x="596370" y="629000"/>
            <a:ext cx="2734367" cy="2746107"/>
          </a:xfrm>
          <a:prstGeom prst="teardrop">
            <a:avLst/>
          </a:prstGeom>
          <a:solidFill>
            <a:srgbClr val="E970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EC6F57D-0A37-CA9D-18D0-A0797A2A28F9}"/>
              </a:ext>
            </a:extLst>
          </p:cNvPr>
          <p:cNvSpPr/>
          <p:nvPr/>
        </p:nvSpPr>
        <p:spPr>
          <a:xfrm rot="11827699">
            <a:off x="765207" y="855572"/>
            <a:ext cx="2396690" cy="2292964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ardrop 17">
            <a:extLst>
              <a:ext uri="{FF2B5EF4-FFF2-40B4-BE49-F238E27FC236}">
                <a16:creationId xmlns:a16="http://schemas.microsoft.com/office/drawing/2014/main" id="{76796DF2-3E57-CD06-D855-423C6EDB41AE}"/>
              </a:ext>
            </a:extLst>
          </p:cNvPr>
          <p:cNvSpPr/>
          <p:nvPr/>
        </p:nvSpPr>
        <p:spPr>
          <a:xfrm rot="2722806">
            <a:off x="4431235" y="531157"/>
            <a:ext cx="2734367" cy="2746107"/>
          </a:xfrm>
          <a:prstGeom prst="teardrop">
            <a:avLst/>
          </a:prstGeom>
          <a:solidFill>
            <a:srgbClr val="E970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FDB21E5-AA30-E469-BE2F-6A5CDB34A4D4}"/>
              </a:ext>
            </a:extLst>
          </p:cNvPr>
          <p:cNvSpPr/>
          <p:nvPr/>
        </p:nvSpPr>
        <p:spPr>
          <a:xfrm rot="12136403">
            <a:off x="4600072" y="757729"/>
            <a:ext cx="2396690" cy="2292964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3EEE1CE7-5E7C-ABB1-33C5-78665000C6E7}"/>
              </a:ext>
            </a:extLst>
          </p:cNvPr>
          <p:cNvSpPr/>
          <p:nvPr/>
        </p:nvSpPr>
        <p:spPr>
          <a:xfrm rot="2739103">
            <a:off x="8266101" y="531156"/>
            <a:ext cx="2734367" cy="2746107"/>
          </a:xfrm>
          <a:prstGeom prst="teardrop">
            <a:avLst/>
          </a:prstGeom>
          <a:solidFill>
            <a:srgbClr val="E970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BFCA8540-434A-1389-F473-C356DED3F894}"/>
              </a:ext>
            </a:extLst>
          </p:cNvPr>
          <p:cNvSpPr/>
          <p:nvPr/>
        </p:nvSpPr>
        <p:spPr>
          <a:xfrm rot="12152700">
            <a:off x="8434938" y="757728"/>
            <a:ext cx="2396690" cy="2292964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7EEEB-D562-7F89-70BB-BB0194DEAF02}"/>
              </a:ext>
            </a:extLst>
          </p:cNvPr>
          <p:cNvSpPr txBox="1"/>
          <p:nvPr/>
        </p:nvSpPr>
        <p:spPr>
          <a:xfrm>
            <a:off x="1042737" y="1604211"/>
            <a:ext cx="2103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Feature Cleaning/</a:t>
            </a:r>
          </a:p>
          <a:p>
            <a:r>
              <a:rPr lang="en-AU" sz="2000" b="1" dirty="0"/>
              <a:t>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C85B4-08A9-97CA-E045-EFD1A0D08DC9}"/>
              </a:ext>
            </a:extLst>
          </p:cNvPr>
          <p:cNvSpPr txBox="1"/>
          <p:nvPr/>
        </p:nvSpPr>
        <p:spPr>
          <a:xfrm>
            <a:off x="5120618" y="1634988"/>
            <a:ext cx="1417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Small Scale Modelling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AA8B7-7E43-88CC-0512-4A6530EDFFAE}"/>
              </a:ext>
            </a:extLst>
          </p:cNvPr>
          <p:cNvSpPr txBox="1"/>
          <p:nvPr/>
        </p:nvSpPr>
        <p:spPr>
          <a:xfrm>
            <a:off x="8983366" y="1581043"/>
            <a:ext cx="1390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Large Scale Modelling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E69F5-5F01-3F9E-178A-AF73ACEC68B5}"/>
              </a:ext>
            </a:extLst>
          </p:cNvPr>
          <p:cNvSpPr txBox="1"/>
          <p:nvPr/>
        </p:nvSpPr>
        <p:spPr>
          <a:xfrm>
            <a:off x="4273043" y="5723736"/>
            <a:ext cx="339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Modelling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F9555-3E5B-ED8A-2932-A542617DF416}"/>
              </a:ext>
            </a:extLst>
          </p:cNvPr>
          <p:cNvSpPr txBox="1"/>
          <p:nvPr/>
        </p:nvSpPr>
        <p:spPr>
          <a:xfrm>
            <a:off x="737936" y="3450615"/>
            <a:ext cx="2965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Minmax 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Logarithmic transforms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Rounding error investigation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Truncation error investigation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FB854-A078-F661-C1C6-F1B37BED6F52}"/>
              </a:ext>
            </a:extLst>
          </p:cNvPr>
          <p:cNvSpPr txBox="1"/>
          <p:nvPr/>
        </p:nvSpPr>
        <p:spPr>
          <a:xfrm>
            <a:off x="4595806" y="3511830"/>
            <a:ext cx="2965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200 row sample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Feature importance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Hyperparameter grid-search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Full set extrapolation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70AB7-4DC7-301A-FA74-F4A553631A91}"/>
              </a:ext>
            </a:extLst>
          </p:cNvPr>
          <p:cNvSpPr txBox="1"/>
          <p:nvPr/>
        </p:nvSpPr>
        <p:spPr>
          <a:xfrm>
            <a:off x="8462209" y="3534859"/>
            <a:ext cx="2965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80:20 data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Test set accuracy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</a:rPr>
              <a:t>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1520358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</TotalTime>
  <Words>498</Words>
  <Application>Microsoft Macintosh PowerPoint</Application>
  <PresentationFormat>Widescreen</PresentationFormat>
  <Paragraphs>81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 Antiqua</vt:lpstr>
      <vt:lpstr>Calibri</vt:lpstr>
      <vt:lpstr>Calibri Light</vt:lpstr>
      <vt:lpstr>Office Theme</vt:lpstr>
      <vt:lpstr>Sloan Digital Sky Survey:  Stellar Classification </vt:lpstr>
      <vt:lpstr>What Is SDSS?</vt:lpstr>
      <vt:lpstr>What Is SDSS?</vt:lpstr>
      <vt:lpstr>What is this used for?</vt:lpstr>
      <vt:lpstr>Now we have spectra for bright light sources…   What are they?</vt:lpstr>
      <vt:lpstr>Data Cleaning- What does the raw data look like?</vt:lpstr>
      <vt:lpstr>Data Cleaning</vt:lpstr>
      <vt:lpstr>Cleaned Data Correlations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Sloan Digital Sky Survey:  Stellar Classification</dc:title>
  <dc:creator>Nicki and Jeremy Roscoe</dc:creator>
  <cp:lastModifiedBy>Nicki and Jeremy Roscoe</cp:lastModifiedBy>
  <cp:revision>8</cp:revision>
  <dcterms:created xsi:type="dcterms:W3CDTF">2024-07-01T06:28:53Z</dcterms:created>
  <dcterms:modified xsi:type="dcterms:W3CDTF">2024-07-05T03:53:35Z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309fa1-9d3e-46d5-8877-aff8bb6becd9_Enabled">
    <vt:lpwstr>true</vt:lpwstr>
  </property>
  <property fmtid="{D5CDD505-2E9C-101B-9397-08002B2CF9AE}" pid="3" name="MSIP_Label_e8309fa1-9d3e-46d5-8877-aff8bb6becd9_SetDate">
    <vt:lpwstr>2024-07-03T11:35:40Z</vt:lpwstr>
  </property>
  <property fmtid="{D5CDD505-2E9C-101B-9397-08002B2CF9AE}" pid="4" name="MSIP_Label_e8309fa1-9d3e-46d5-8877-aff8bb6becd9_Method">
    <vt:lpwstr>Standard</vt:lpwstr>
  </property>
  <property fmtid="{D5CDD505-2E9C-101B-9397-08002B2CF9AE}" pid="5" name="MSIP_Label_e8309fa1-9d3e-46d5-8877-aff8bb6becd9_Name">
    <vt:lpwstr>General</vt:lpwstr>
  </property>
  <property fmtid="{D5CDD505-2E9C-101B-9397-08002B2CF9AE}" pid="6" name="MSIP_Label_e8309fa1-9d3e-46d5-8877-aff8bb6becd9_SiteId">
    <vt:lpwstr>81a424a5-1d03-4bcb-a40a-d102f21e35da</vt:lpwstr>
  </property>
  <property fmtid="{D5CDD505-2E9C-101B-9397-08002B2CF9AE}" pid="7" name="MSIP_Label_e8309fa1-9d3e-46d5-8877-aff8bb6becd9_ActionId">
    <vt:lpwstr>53716205-92a1-4595-b6ab-99cf9a646b80</vt:lpwstr>
  </property>
  <property fmtid="{D5CDD505-2E9C-101B-9397-08002B2CF9AE}" pid="8" name="MSIP_Label_e8309fa1-9d3e-46d5-8877-aff8bb6becd9_ContentBits">
    <vt:lpwstr>0</vt:lpwstr>
  </property>
</Properties>
</file>